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9" r:id="rId10"/>
    <p:sldId id="261" r:id="rId11"/>
    <p:sldId id="262" r:id="rId12"/>
    <p:sldId id="263" r:id="rId13"/>
    <p:sldId id="265" r:id="rId14"/>
    <p:sldId id="267" r:id="rId15"/>
    <p:sldId id="264" r:id="rId16"/>
    <p:sldId id="266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84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432B3-DC8D-4370-96A2-4368D492F26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</dgm:pt>
    <dgm:pt modelId="{66523CAB-7218-43F5-8AB2-24FCE752C037}">
      <dgm:prSet phldrT="[Text]"/>
      <dgm:spPr/>
      <dgm:t>
        <a:bodyPr/>
        <a:lstStyle/>
        <a:p>
          <a:r>
            <a:rPr lang="en-GB" dirty="0"/>
            <a:t>The “Skills for Life” campaign is a government initiative aimed at </a:t>
          </a:r>
          <a:r>
            <a:rPr lang="en-GB" dirty="0" smtClean="0"/>
            <a:t>creating </a:t>
          </a:r>
          <a:r>
            <a:rPr lang="en-GB" dirty="0"/>
            <a:t>a skilled workforce to support economic </a:t>
          </a:r>
          <a:r>
            <a:rPr lang="en-GB" dirty="0" smtClean="0"/>
            <a:t>growth.</a:t>
          </a:r>
          <a:endParaRPr lang="en-GB" dirty="0"/>
        </a:p>
      </dgm:t>
    </dgm:pt>
    <dgm:pt modelId="{486EDA33-522F-4871-912D-8BE5E1C4A855}" type="parTrans" cxnId="{1D2C62BA-201B-4C98-8652-3F339F9D7A65}">
      <dgm:prSet/>
      <dgm:spPr/>
      <dgm:t>
        <a:bodyPr/>
        <a:lstStyle/>
        <a:p>
          <a:endParaRPr lang="en-GB"/>
        </a:p>
      </dgm:t>
    </dgm:pt>
    <dgm:pt modelId="{B446848F-7317-447B-B64C-5FD0CA4FA68A}" type="sibTrans" cxnId="{1D2C62BA-201B-4C98-8652-3F339F9D7A65}">
      <dgm:prSet/>
      <dgm:spPr/>
      <dgm:t>
        <a:bodyPr/>
        <a:lstStyle/>
        <a:p>
          <a:endParaRPr lang="en-GB"/>
        </a:p>
      </dgm:t>
    </dgm:pt>
    <dgm:pt modelId="{1B809EFD-5B4B-4BC8-9CB2-8987F31CFC9C}">
      <dgm:prSet phldrT="[Text]"/>
      <dgm:spPr/>
      <dgm:t>
        <a:bodyPr/>
        <a:lstStyle/>
        <a:p>
          <a:r>
            <a:rPr lang="en-GB" dirty="0"/>
            <a:t>It focusses on providing training and employment schemes, such as </a:t>
          </a:r>
          <a:r>
            <a:rPr lang="en-GB" b="1" i="1" dirty="0" smtClean="0"/>
            <a:t>apprenticeships.</a:t>
          </a:r>
          <a:endParaRPr lang="en-GB" dirty="0"/>
        </a:p>
      </dgm:t>
    </dgm:pt>
    <dgm:pt modelId="{12E731D8-09FB-4BFD-B95A-84B872C87337}" type="parTrans" cxnId="{38A23B96-DC73-4114-9AFA-789818F63864}">
      <dgm:prSet/>
      <dgm:spPr/>
      <dgm:t>
        <a:bodyPr/>
        <a:lstStyle/>
        <a:p>
          <a:endParaRPr lang="en-GB"/>
        </a:p>
      </dgm:t>
    </dgm:pt>
    <dgm:pt modelId="{6BE65241-F548-4295-BF5B-1E679C96F72E}" type="sibTrans" cxnId="{38A23B96-DC73-4114-9AFA-789818F63864}">
      <dgm:prSet/>
      <dgm:spPr/>
      <dgm:t>
        <a:bodyPr/>
        <a:lstStyle/>
        <a:p>
          <a:endParaRPr lang="en-GB"/>
        </a:p>
      </dgm:t>
    </dgm:pt>
    <dgm:pt modelId="{C89E86F9-ED0D-439C-B99E-5985E6BA8F57}">
      <dgm:prSet phldrT="[Text]"/>
      <dgm:spPr/>
      <dgm:t>
        <a:bodyPr/>
        <a:lstStyle/>
        <a:p>
          <a:r>
            <a:rPr lang="en-GB" dirty="0"/>
            <a:t>The campaign seeks to help individuals from all backgrounds to secure well-paid employment and improve their skills for career progression</a:t>
          </a:r>
        </a:p>
      </dgm:t>
    </dgm:pt>
    <dgm:pt modelId="{B9F9247C-A7ED-4792-B304-7ABB39679A9D}" type="parTrans" cxnId="{44E6FA95-B36D-4C66-9659-86D794257D66}">
      <dgm:prSet/>
      <dgm:spPr/>
      <dgm:t>
        <a:bodyPr/>
        <a:lstStyle/>
        <a:p>
          <a:endParaRPr lang="en-GB"/>
        </a:p>
      </dgm:t>
    </dgm:pt>
    <dgm:pt modelId="{3A247BED-E996-47BA-8289-4D6320733B09}" type="sibTrans" cxnId="{44E6FA95-B36D-4C66-9659-86D794257D66}">
      <dgm:prSet/>
      <dgm:spPr/>
      <dgm:t>
        <a:bodyPr/>
        <a:lstStyle/>
        <a:p>
          <a:endParaRPr lang="en-GB"/>
        </a:p>
      </dgm:t>
    </dgm:pt>
    <dgm:pt modelId="{05A8DCB3-91CE-447C-872A-42931D3BA4CC}">
      <dgm:prSet phldrT="[Text]"/>
      <dgm:spPr/>
      <dgm:t>
        <a:bodyPr/>
        <a:lstStyle/>
        <a:p>
          <a:r>
            <a:rPr lang="en-GB" dirty="0"/>
            <a:t>This National Apprenticeship Week encourages everyone to consider and celebrate how apprenticeships and skills help individuals develop rewarding careers</a:t>
          </a:r>
        </a:p>
      </dgm:t>
    </dgm:pt>
    <dgm:pt modelId="{143165F8-4531-4683-A7F1-66300ECBC105}" type="parTrans" cxnId="{4FBC5395-F812-4C6C-B59C-32FB497405F7}">
      <dgm:prSet/>
      <dgm:spPr/>
      <dgm:t>
        <a:bodyPr/>
        <a:lstStyle/>
        <a:p>
          <a:endParaRPr lang="en-GB"/>
        </a:p>
      </dgm:t>
    </dgm:pt>
    <dgm:pt modelId="{788E4216-680B-4871-9F27-3BF8356FBF5E}" type="sibTrans" cxnId="{4FBC5395-F812-4C6C-B59C-32FB497405F7}">
      <dgm:prSet/>
      <dgm:spPr/>
      <dgm:t>
        <a:bodyPr/>
        <a:lstStyle/>
        <a:p>
          <a:endParaRPr lang="en-GB"/>
        </a:p>
      </dgm:t>
    </dgm:pt>
    <dgm:pt modelId="{554C1477-6E18-42E1-97D2-ACEE1D030027}" type="pres">
      <dgm:prSet presAssocID="{8E2432B3-DC8D-4370-96A2-4368D492F263}" presName="diagram" presStyleCnt="0">
        <dgm:presLayoutVars>
          <dgm:dir/>
          <dgm:resizeHandles val="exact"/>
        </dgm:presLayoutVars>
      </dgm:prSet>
      <dgm:spPr/>
    </dgm:pt>
    <dgm:pt modelId="{2278FE85-7118-4DDA-8A33-E1F16A94CEE3}" type="pres">
      <dgm:prSet presAssocID="{66523CAB-7218-43F5-8AB2-24FCE752C0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7FE54-5591-43A7-8126-3AC7016FB955}" type="pres">
      <dgm:prSet presAssocID="{B446848F-7317-447B-B64C-5FD0CA4FA68A}" presName="sibTrans" presStyleCnt="0"/>
      <dgm:spPr/>
    </dgm:pt>
    <dgm:pt modelId="{75390CEC-EBF3-444E-8F70-7889339DB666}" type="pres">
      <dgm:prSet presAssocID="{1B809EFD-5B4B-4BC8-9CB2-8987F31CFC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5D920-D94C-4D55-83EA-C10108FA02E3}" type="pres">
      <dgm:prSet presAssocID="{6BE65241-F548-4295-BF5B-1E679C96F72E}" presName="sibTrans" presStyleCnt="0"/>
      <dgm:spPr/>
    </dgm:pt>
    <dgm:pt modelId="{39405D50-9092-48B7-AEE0-A5146DD6DFEA}" type="pres">
      <dgm:prSet presAssocID="{C89E86F9-ED0D-439C-B99E-5985E6BA8F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2EB81-0C4C-4628-BA49-51630471E919}" type="pres">
      <dgm:prSet presAssocID="{3A247BED-E996-47BA-8289-4D6320733B09}" presName="sibTrans" presStyleCnt="0"/>
      <dgm:spPr/>
    </dgm:pt>
    <dgm:pt modelId="{AA795907-A01C-4B8D-B370-8D994938C5CA}" type="pres">
      <dgm:prSet presAssocID="{05A8DCB3-91CE-447C-872A-42931D3BA4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F40DE-09B2-463A-B66D-DE5B6E318659}" type="presOf" srcId="{8E2432B3-DC8D-4370-96A2-4368D492F263}" destId="{554C1477-6E18-42E1-97D2-ACEE1D030027}" srcOrd="0" destOrd="0" presId="urn:microsoft.com/office/officeart/2005/8/layout/default"/>
    <dgm:cxn modelId="{90C74CBB-9FBC-4AC3-BC61-6624EF8839D1}" type="presOf" srcId="{05A8DCB3-91CE-447C-872A-42931D3BA4CC}" destId="{AA795907-A01C-4B8D-B370-8D994938C5CA}" srcOrd="0" destOrd="0" presId="urn:microsoft.com/office/officeart/2005/8/layout/default"/>
    <dgm:cxn modelId="{44E6FA95-B36D-4C66-9659-86D794257D66}" srcId="{8E2432B3-DC8D-4370-96A2-4368D492F263}" destId="{C89E86F9-ED0D-439C-B99E-5985E6BA8F57}" srcOrd="2" destOrd="0" parTransId="{B9F9247C-A7ED-4792-B304-7ABB39679A9D}" sibTransId="{3A247BED-E996-47BA-8289-4D6320733B09}"/>
    <dgm:cxn modelId="{38A23B96-DC73-4114-9AFA-789818F63864}" srcId="{8E2432B3-DC8D-4370-96A2-4368D492F263}" destId="{1B809EFD-5B4B-4BC8-9CB2-8987F31CFC9C}" srcOrd="1" destOrd="0" parTransId="{12E731D8-09FB-4BFD-B95A-84B872C87337}" sibTransId="{6BE65241-F548-4295-BF5B-1E679C96F72E}"/>
    <dgm:cxn modelId="{EFB3FD19-7176-4FCE-B9F9-F8A753E3C31D}" type="presOf" srcId="{C89E86F9-ED0D-439C-B99E-5985E6BA8F57}" destId="{39405D50-9092-48B7-AEE0-A5146DD6DFEA}" srcOrd="0" destOrd="0" presId="urn:microsoft.com/office/officeart/2005/8/layout/default"/>
    <dgm:cxn modelId="{4FBC5395-F812-4C6C-B59C-32FB497405F7}" srcId="{8E2432B3-DC8D-4370-96A2-4368D492F263}" destId="{05A8DCB3-91CE-447C-872A-42931D3BA4CC}" srcOrd="3" destOrd="0" parTransId="{143165F8-4531-4683-A7F1-66300ECBC105}" sibTransId="{788E4216-680B-4871-9F27-3BF8356FBF5E}"/>
    <dgm:cxn modelId="{1D2C62BA-201B-4C98-8652-3F339F9D7A65}" srcId="{8E2432B3-DC8D-4370-96A2-4368D492F263}" destId="{66523CAB-7218-43F5-8AB2-24FCE752C037}" srcOrd="0" destOrd="0" parTransId="{486EDA33-522F-4871-912D-8BE5E1C4A855}" sibTransId="{B446848F-7317-447B-B64C-5FD0CA4FA68A}"/>
    <dgm:cxn modelId="{B51AD660-94D3-4771-8C37-68A337D86E45}" type="presOf" srcId="{1B809EFD-5B4B-4BC8-9CB2-8987F31CFC9C}" destId="{75390CEC-EBF3-444E-8F70-7889339DB666}" srcOrd="0" destOrd="0" presId="urn:microsoft.com/office/officeart/2005/8/layout/default"/>
    <dgm:cxn modelId="{B0EDC331-31B3-47B2-AAF8-FC5FFE84375F}" type="presOf" srcId="{66523CAB-7218-43F5-8AB2-24FCE752C037}" destId="{2278FE85-7118-4DDA-8A33-E1F16A94CEE3}" srcOrd="0" destOrd="0" presId="urn:microsoft.com/office/officeart/2005/8/layout/default"/>
    <dgm:cxn modelId="{C65534D5-CD6F-4B78-93E2-D475DF4088C7}" type="presParOf" srcId="{554C1477-6E18-42E1-97D2-ACEE1D030027}" destId="{2278FE85-7118-4DDA-8A33-E1F16A94CEE3}" srcOrd="0" destOrd="0" presId="urn:microsoft.com/office/officeart/2005/8/layout/default"/>
    <dgm:cxn modelId="{D8330A84-0201-4F61-B70E-F6866D7517C8}" type="presParOf" srcId="{554C1477-6E18-42E1-97D2-ACEE1D030027}" destId="{5677FE54-5591-43A7-8126-3AC7016FB955}" srcOrd="1" destOrd="0" presId="urn:microsoft.com/office/officeart/2005/8/layout/default"/>
    <dgm:cxn modelId="{009688E4-A96F-4848-9133-7B30BB46D677}" type="presParOf" srcId="{554C1477-6E18-42E1-97D2-ACEE1D030027}" destId="{75390CEC-EBF3-444E-8F70-7889339DB666}" srcOrd="2" destOrd="0" presId="urn:microsoft.com/office/officeart/2005/8/layout/default"/>
    <dgm:cxn modelId="{867361A9-64BD-4082-9162-D0E4715B1EF4}" type="presParOf" srcId="{554C1477-6E18-42E1-97D2-ACEE1D030027}" destId="{A215D920-D94C-4D55-83EA-C10108FA02E3}" srcOrd="3" destOrd="0" presId="urn:microsoft.com/office/officeart/2005/8/layout/default"/>
    <dgm:cxn modelId="{898B160C-719D-408F-979C-A3802C2FB34E}" type="presParOf" srcId="{554C1477-6E18-42E1-97D2-ACEE1D030027}" destId="{39405D50-9092-48B7-AEE0-A5146DD6DFEA}" srcOrd="4" destOrd="0" presId="urn:microsoft.com/office/officeart/2005/8/layout/default"/>
    <dgm:cxn modelId="{F7AF680A-895E-47B8-8915-0521A1E51FFA}" type="presParOf" srcId="{554C1477-6E18-42E1-97D2-ACEE1D030027}" destId="{8F82EB81-0C4C-4628-BA49-51630471E919}" srcOrd="5" destOrd="0" presId="urn:microsoft.com/office/officeart/2005/8/layout/default"/>
    <dgm:cxn modelId="{01F0A607-5A2D-4698-9E3F-659EB2A63CB6}" type="presParOf" srcId="{554C1477-6E18-42E1-97D2-ACEE1D030027}" destId="{AA795907-A01C-4B8D-B370-8D994938C5C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8FE85-7118-4DDA-8A33-E1F16A94CEE3}">
      <dsp:nvSpPr>
        <dsp:cNvPr id="0" name=""/>
        <dsp:cNvSpPr/>
      </dsp:nvSpPr>
      <dsp:spPr>
        <a:xfrm>
          <a:off x="1316435" y="3501"/>
          <a:ext cx="4248020" cy="2548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The “Skills for Life” campaign is a government initiative aimed at </a:t>
          </a:r>
          <a:r>
            <a:rPr lang="en-GB" sz="2700" kern="1200" dirty="0" smtClean="0"/>
            <a:t>creating </a:t>
          </a:r>
          <a:r>
            <a:rPr lang="en-GB" sz="2700" kern="1200" dirty="0"/>
            <a:t>a skilled workforce to support economic </a:t>
          </a:r>
          <a:r>
            <a:rPr lang="en-GB" sz="2700" kern="1200" dirty="0" smtClean="0"/>
            <a:t>growth.</a:t>
          </a:r>
          <a:endParaRPr lang="en-GB" sz="2700" kern="1200" dirty="0"/>
        </a:p>
      </dsp:txBody>
      <dsp:txXfrm>
        <a:off x="1316435" y="3501"/>
        <a:ext cx="4248020" cy="2548812"/>
      </dsp:txXfrm>
    </dsp:sp>
    <dsp:sp modelId="{75390CEC-EBF3-444E-8F70-7889339DB666}">
      <dsp:nvSpPr>
        <dsp:cNvPr id="0" name=""/>
        <dsp:cNvSpPr/>
      </dsp:nvSpPr>
      <dsp:spPr>
        <a:xfrm>
          <a:off x="5989257" y="3501"/>
          <a:ext cx="4248020" cy="254881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It focusses on providing training and employment schemes, such as </a:t>
          </a:r>
          <a:r>
            <a:rPr lang="en-GB" sz="2700" b="1" i="1" kern="1200" dirty="0" smtClean="0"/>
            <a:t>apprenticeships.</a:t>
          </a:r>
          <a:endParaRPr lang="en-GB" sz="2700" kern="1200" dirty="0"/>
        </a:p>
      </dsp:txBody>
      <dsp:txXfrm>
        <a:off x="5989257" y="3501"/>
        <a:ext cx="4248020" cy="2548812"/>
      </dsp:txXfrm>
    </dsp:sp>
    <dsp:sp modelId="{39405D50-9092-48B7-AEE0-A5146DD6DFEA}">
      <dsp:nvSpPr>
        <dsp:cNvPr id="0" name=""/>
        <dsp:cNvSpPr/>
      </dsp:nvSpPr>
      <dsp:spPr>
        <a:xfrm>
          <a:off x="1316435" y="2977115"/>
          <a:ext cx="4248020" cy="2548812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The campaign seeks to help individuals from all backgrounds to secure well-paid employment and improve their skills for career progression</a:t>
          </a:r>
        </a:p>
      </dsp:txBody>
      <dsp:txXfrm>
        <a:off x="1316435" y="2977115"/>
        <a:ext cx="4248020" cy="2548812"/>
      </dsp:txXfrm>
    </dsp:sp>
    <dsp:sp modelId="{AA795907-A01C-4B8D-B370-8D994938C5CA}">
      <dsp:nvSpPr>
        <dsp:cNvPr id="0" name=""/>
        <dsp:cNvSpPr/>
      </dsp:nvSpPr>
      <dsp:spPr>
        <a:xfrm>
          <a:off x="5989257" y="2977115"/>
          <a:ext cx="4248020" cy="254881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This National Apprenticeship Week encourages everyone to consider and celebrate how apprenticeships and skills help individuals develop rewarding careers</a:t>
          </a:r>
        </a:p>
      </dsp:txBody>
      <dsp:txXfrm>
        <a:off x="5989257" y="2977115"/>
        <a:ext cx="4248020" cy="254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4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8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0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8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0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3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3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6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2E9EF-FBB0-40F4-B40B-F642C4CE108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871F-72C1-4C0A-AB86-2BC026DB4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Z6lVQzaCX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ux1EPjee3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Vm_t20JzA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in.account.gov.uk/sign-in-or-creat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qnJvnd2Jf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c1aMLOelN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riddle.com/embeds/v2/images/q_80,f_mp4,w_960,h_540/4f6/4f689abc82ad3c374bc12f4ea940cfc0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mazingapprenticeships.com/resources/guess-the-apprenticeship-quiz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17" y="1785769"/>
            <a:ext cx="9700417" cy="3291839"/>
          </a:xfrm>
          <a:prstGeom prst="rect">
            <a:avLst/>
          </a:prstGeom>
        </p:spPr>
      </p:pic>
      <p:pic>
        <p:nvPicPr>
          <p:cNvPr id="2050" name="Picture 2" descr="Main Home - Haybrook College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63" y="378497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7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060" y="1343164"/>
            <a:ext cx="8818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  <a:latin typeface="nobel"/>
              </a:rPr>
              <a:t>What is </a:t>
            </a:r>
            <a:r>
              <a:rPr lang="en-GB" sz="5400" b="1" dirty="0" smtClean="0">
                <a:solidFill>
                  <a:srgbClr val="00B0F0"/>
                </a:solidFill>
                <a:latin typeface="nobel"/>
              </a:rPr>
              <a:t>a skill?</a:t>
            </a:r>
            <a:endParaRPr lang="en-GB" sz="4800" b="1" dirty="0">
              <a:solidFill>
                <a:srgbClr val="00B0F0"/>
              </a:solidFill>
              <a:latin typeface="nob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5819E-D97D-4A57-38EC-4FF6AF49D82F}"/>
              </a:ext>
            </a:extLst>
          </p:cNvPr>
          <p:cNvSpPr txBox="1"/>
          <p:nvPr/>
        </p:nvSpPr>
        <p:spPr>
          <a:xfrm>
            <a:off x="591838" y="2876425"/>
            <a:ext cx="3392556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Indeed.com</a:t>
            </a:r>
          </a:p>
          <a:p>
            <a:pPr algn="ctr"/>
            <a:endParaRPr lang="en-GB" sz="2400" dirty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400" i="1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Skills are the knowledge, competencies and abilities to perform operational tasks. </a:t>
            </a:r>
            <a:endParaRPr lang="en-GB" sz="2400" dirty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8B811-5EE7-4A00-ADCC-3D033F2BE41B}"/>
              </a:ext>
            </a:extLst>
          </p:cNvPr>
          <p:cNvSpPr txBox="1"/>
          <p:nvPr/>
        </p:nvSpPr>
        <p:spPr>
          <a:xfrm>
            <a:off x="4517409" y="2876425"/>
            <a:ext cx="3411940" cy="267765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Cambridge Dictionary</a:t>
            </a:r>
          </a:p>
          <a:p>
            <a:pPr algn="ctr"/>
            <a:endParaRPr lang="en-GB" sz="2400" dirty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400" i="1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An ability to do an activity or job well, especially because you have practiced </a:t>
            </a:r>
            <a:r>
              <a:rPr lang="en-GB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it.</a:t>
            </a:r>
          </a:p>
          <a:p>
            <a:pPr algn="ctr"/>
            <a:endParaRPr lang="en-GB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213D8-EB57-C557-D423-24ACECCAE18C}"/>
              </a:ext>
            </a:extLst>
          </p:cNvPr>
          <p:cNvSpPr txBox="1"/>
          <p:nvPr/>
        </p:nvSpPr>
        <p:spPr>
          <a:xfrm>
            <a:off x="8448905" y="2876425"/>
            <a:ext cx="3392556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BBC Bitesize</a:t>
            </a:r>
          </a:p>
          <a:p>
            <a:pPr algn="ctr"/>
            <a:endParaRPr lang="en-GB" sz="2400" dirty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400" i="1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The ability to do something </a:t>
            </a:r>
            <a:r>
              <a:rPr lang="en-GB" sz="2400" i="1" dirty="0" smtClean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well.</a:t>
            </a:r>
          </a:p>
          <a:p>
            <a:pPr algn="ctr"/>
            <a:endParaRPr lang="en-GB" sz="2400" i="1" dirty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2400" i="1" dirty="0" smtClean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2400" i="1" dirty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Main Home - Haybrook College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33" y="295249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9" descr="Chat outline">
            <a:extLst>
              <a:ext uri="{FF2B5EF4-FFF2-40B4-BE49-F238E27FC236}">
                <a16:creationId xmlns:a16="http://schemas.microsoft.com/office/drawing/2014/main" id="{E4D81818-F5D1-33F8-4926-CF3AAA0B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947982"/>
            <a:ext cx="4072026" cy="4072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2026" y="2108695"/>
            <a:ext cx="7744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F0"/>
                </a:solidFill>
                <a:latin typeface="nobel"/>
              </a:rPr>
              <a:t>Identify 3 skills that you have. </a:t>
            </a:r>
          </a:p>
          <a:p>
            <a:endParaRPr lang="en-GB" sz="3200" dirty="0">
              <a:solidFill>
                <a:srgbClr val="00B0F0"/>
              </a:solidFill>
              <a:latin typeface="nobel"/>
            </a:endParaRPr>
          </a:p>
          <a:p>
            <a:r>
              <a:rPr lang="en-GB" sz="3200" dirty="0" smtClean="0">
                <a:solidFill>
                  <a:srgbClr val="00B0F0"/>
                </a:solidFill>
                <a:latin typeface="nobel"/>
              </a:rPr>
              <a:t>If you get stuck, maybe ask a friend or teacher to give you some examples</a:t>
            </a:r>
            <a:r>
              <a:rPr lang="en-GB" sz="3200" dirty="0" smtClean="0">
                <a:latin typeface="nobel"/>
              </a:rPr>
              <a:t>.</a:t>
            </a:r>
            <a:endParaRPr lang="en-GB" sz="3200" dirty="0">
              <a:latin typeface="nobel"/>
            </a:endParaRPr>
          </a:p>
        </p:txBody>
      </p:sp>
      <p:pic>
        <p:nvPicPr>
          <p:cNvPr id="5" name="Picture 4" descr="Main Home - Haybrook College Tru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33" y="295249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0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4345" y="2163791"/>
            <a:ext cx="94058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Think about your </a:t>
            </a:r>
            <a:r>
              <a:rPr lang="en-GB" sz="4000" dirty="0" smtClean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life,10 </a:t>
            </a:r>
            <a:r>
              <a:rPr lang="en-GB" sz="4000" dirty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years from now</a:t>
            </a:r>
            <a:r>
              <a:rPr lang="en-GB" sz="4000" dirty="0" smtClean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GB" sz="4000" dirty="0">
              <a:solidFill>
                <a:srgbClr val="00B0F0"/>
              </a:solidFill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4000" dirty="0" smtClean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Will we still need the same skills then as we do now?</a:t>
            </a:r>
          </a:p>
          <a:p>
            <a:endParaRPr lang="en-GB" sz="4000" dirty="0">
              <a:solidFill>
                <a:srgbClr val="00B0F0"/>
              </a:solidFill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4000" dirty="0" smtClean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Why do you think this? </a:t>
            </a:r>
            <a:endParaRPr lang="en-GB" sz="4000" dirty="0">
              <a:solidFill>
                <a:srgbClr val="00B0F0"/>
              </a:solidFill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Main Home - Haybrook College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12" y="390621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74320" y="3001173"/>
            <a:ext cx="1129554" cy="795431"/>
          </a:xfrm>
          <a:prstGeom prst="cloudCallout">
            <a:avLst>
              <a:gd name="adj1" fmla="val 55135"/>
              <a:gd name="adj2" fmla="val 70209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274320" y="4369793"/>
            <a:ext cx="1129554" cy="795431"/>
          </a:xfrm>
          <a:prstGeom prst="cloudCallout">
            <a:avLst>
              <a:gd name="adj1" fmla="val 55135"/>
              <a:gd name="adj2" fmla="val 70209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02226" y="265812"/>
            <a:ext cx="7482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accent6"/>
                </a:solidFill>
                <a:latin typeface="nobel"/>
              </a:rPr>
              <a:t>Skills for Life </a:t>
            </a:r>
            <a:endParaRPr lang="en-GB" sz="8000" dirty="0">
              <a:solidFill>
                <a:schemeClr val="accent6"/>
              </a:solidFill>
              <a:latin typeface="nobel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74320" y="1671725"/>
            <a:ext cx="1129554" cy="795431"/>
          </a:xfrm>
          <a:prstGeom prst="cloudCallout">
            <a:avLst>
              <a:gd name="adj1" fmla="val 55135"/>
              <a:gd name="adj2" fmla="val 70209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0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eridge Community College &gt; LEARNING &gt; Careers &gt; Skills Builder">
            <a:extLst>
              <a:ext uri="{FF2B5EF4-FFF2-40B4-BE49-F238E27FC236}">
                <a16:creationId xmlns:a16="http://schemas.microsoft.com/office/drawing/2014/main" id="{B5E373B9-A85D-DB9F-7671-EA3EAD0FB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057">
            <a:off x="-285729" y="2535492"/>
            <a:ext cx="12838064" cy="19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3510" y="586854"/>
            <a:ext cx="761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obel"/>
              </a:rPr>
              <a:t>Why are these skills important?</a:t>
            </a:r>
            <a:endParaRPr lang="en-GB" sz="4000" dirty="0">
              <a:latin typeface="no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37" y="3616657"/>
            <a:ext cx="5800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obel"/>
              </a:rPr>
              <a:t>Think of a real life example of when you have used one or more of these skills. </a:t>
            </a:r>
          </a:p>
          <a:p>
            <a:endParaRPr lang="en-GB" sz="3200" dirty="0">
              <a:latin typeface="nobel"/>
            </a:endParaRPr>
          </a:p>
          <a:p>
            <a:r>
              <a:rPr lang="en-GB" sz="3200" dirty="0" smtClean="0">
                <a:latin typeface="nobel"/>
              </a:rPr>
              <a:t>Write them down or share with the group.</a:t>
            </a:r>
            <a:endParaRPr lang="en-GB" sz="3200" dirty="0">
              <a:latin typeface="nobel"/>
            </a:endParaRPr>
          </a:p>
        </p:txBody>
      </p:sp>
    </p:spTree>
    <p:extLst>
      <p:ext uri="{BB962C8B-B14F-4D97-AF65-F5344CB8AC3E}">
        <p14:creationId xmlns:p14="http://schemas.microsoft.com/office/powerpoint/2010/main" val="75978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445" y="1876521"/>
            <a:ext cx="117197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Now let’s have a look at some different apprenticeships. </a:t>
            </a:r>
            <a:endParaRPr lang="en-GB" sz="3600" dirty="0" smtClean="0">
              <a:solidFill>
                <a:srgbClr val="00B0F0"/>
              </a:solidFill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3600" dirty="0" smtClean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GB" sz="3600" dirty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each one, discuss the </a:t>
            </a:r>
            <a:r>
              <a:rPr lang="en-GB" sz="3600" dirty="0" smtClean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following</a:t>
            </a:r>
            <a:r>
              <a:rPr lang="en-GB" sz="24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endParaRPr lang="en-GB" sz="4000" b="1" dirty="0" smtClean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lphaLcParenR"/>
            </a:pPr>
            <a:r>
              <a:rPr lang="en-GB" sz="3200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What skills would an individual gain from this apprenticeship? </a:t>
            </a:r>
          </a:p>
          <a:p>
            <a:pPr marL="457200" indent="-457200">
              <a:buAutoNum type="alphaLcParenR"/>
            </a:pPr>
            <a:endParaRPr lang="en-GB" sz="3200" dirty="0"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lphaLcParenR"/>
            </a:pPr>
            <a:r>
              <a:rPr lang="en-GB" sz="3200" dirty="0"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Why are those skills important to: the individual; family and friends; wider society?</a:t>
            </a:r>
          </a:p>
          <a:p>
            <a:pPr algn="ctr"/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8" y="354842"/>
            <a:ext cx="3699994" cy="1255594"/>
          </a:xfrm>
          <a:prstGeom prst="rect">
            <a:avLst/>
          </a:prstGeom>
        </p:spPr>
      </p:pic>
      <p:pic>
        <p:nvPicPr>
          <p:cNvPr id="4" name="Picture 3" descr="Main Home - Haybrook College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12" y="390621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1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Z6lVQzaCX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3779" y="942122"/>
            <a:ext cx="8539706" cy="48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x1EPjee3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8812" y="832940"/>
            <a:ext cx="9264555" cy="52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8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Vm_t20JzA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3654" y="860235"/>
            <a:ext cx="9305498" cy="52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736978"/>
            <a:ext cx="8390096" cy="2847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788" y="4490114"/>
            <a:ext cx="8690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00B0F0"/>
                </a:solidFill>
                <a:latin typeface="nobel"/>
              </a:rPr>
              <a:t>Activities</a:t>
            </a:r>
            <a:endParaRPr lang="en-GB" sz="8000" b="1" dirty="0">
              <a:solidFill>
                <a:srgbClr val="00B0F0"/>
              </a:solidFill>
              <a:latin typeface="nobel"/>
            </a:endParaRPr>
          </a:p>
        </p:txBody>
      </p:sp>
    </p:spTree>
    <p:extLst>
      <p:ext uri="{BB962C8B-B14F-4D97-AF65-F5344CB8AC3E}">
        <p14:creationId xmlns:p14="http://schemas.microsoft.com/office/powerpoint/2010/main" val="397520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" y="390621"/>
            <a:ext cx="4449864" cy="15100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193" y="3708359"/>
            <a:ext cx="11477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hlinkClick r:id="rId3"/>
              </a:rPr>
              <a:t>Create your GOV.UK One Login or sign in - GOV.UK One Login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1193" y="2371578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nobel"/>
              </a:rPr>
              <a:t>Click on the link below to create you personal Apprenticeship account</a:t>
            </a:r>
            <a:endParaRPr lang="en-GB" sz="2800" dirty="0">
              <a:latin typeface="nobel"/>
            </a:endParaRPr>
          </a:p>
        </p:txBody>
      </p:sp>
      <p:pic>
        <p:nvPicPr>
          <p:cNvPr id="6" name="Picture 5" descr="Main Home - Haybrook College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12" y="390621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in Home - Haybrook College Tr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712" y="543021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0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w.appawards.co.uk/build/assets/naw-logo-30abe5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7" y="2563327"/>
            <a:ext cx="100393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n Home - Haybrook College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55" y="367740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09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uzzle with words&#10;&#10;Description automatically generated">
            <a:extLst>
              <a:ext uri="{FF2B5EF4-FFF2-40B4-BE49-F238E27FC236}">
                <a16:creationId xmlns:a16="http://schemas.microsoft.com/office/drawing/2014/main" id="{13DAB02E-F6C5-5BB5-C516-FA23A5451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0" y="541542"/>
            <a:ext cx="8641623" cy="6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BE29DB48-DEF5-B367-8C53-A45AC4C8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38" y="575906"/>
            <a:ext cx="8765781" cy="60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scramble game&#10;&#10;Description automatically generated with medium confidence">
            <a:extLst>
              <a:ext uri="{FF2B5EF4-FFF2-40B4-BE49-F238E27FC236}">
                <a16:creationId xmlns:a16="http://schemas.microsoft.com/office/drawing/2014/main" id="{9EDD0965-12DA-3901-E5FA-9E54890F0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1" y="487788"/>
            <a:ext cx="9665735" cy="62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1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w.appawards.co.uk/build/assets/naw-logo-30abe5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" y="228918"/>
            <a:ext cx="4936472" cy="8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877AF-3329-B31A-6E37-C156C603DB04}"/>
              </a:ext>
            </a:extLst>
          </p:cNvPr>
          <p:cNvSpPr txBox="1"/>
          <p:nvPr/>
        </p:nvSpPr>
        <p:spPr>
          <a:xfrm>
            <a:off x="-178789" y="1238016"/>
            <a:ext cx="9800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  <a:latin typeface="nobel"/>
                <a:ea typeface="Open Sans" panose="020B0606030504020204" pitchFamily="34" charset="0"/>
                <a:cs typeface="Open Sans" panose="020B0606030504020204" pitchFamily="34" charset="0"/>
              </a:rPr>
              <a:t>What comes to mind when you hear the word “apprenticeship”? </a:t>
            </a:r>
            <a:endParaRPr lang="en-GB" sz="5400" dirty="0">
              <a:solidFill>
                <a:srgbClr val="00B0F0"/>
              </a:solidFill>
              <a:latin typeface="nobel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9337638" y="78311"/>
            <a:ext cx="2667897" cy="2323652"/>
          </a:xfrm>
          <a:prstGeom prst="cloudCallout">
            <a:avLst>
              <a:gd name="adj1" fmla="val -76478"/>
              <a:gd name="adj2" fmla="val 71296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9" descr="Chat outline">
            <a:extLst>
              <a:ext uri="{FF2B5EF4-FFF2-40B4-BE49-F238E27FC236}">
                <a16:creationId xmlns:a16="http://schemas.microsoft.com/office/drawing/2014/main" id="{E4D81818-F5D1-33F8-4926-CF3AAA0B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71831" y="3332874"/>
            <a:ext cx="4072026" cy="4072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5342" y="4876590"/>
            <a:ext cx="6250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nobel"/>
              </a:rPr>
              <a:t>Let’s discuss…</a:t>
            </a:r>
            <a:endParaRPr lang="en-GB" sz="4400" dirty="0">
              <a:latin typeface="nobel"/>
            </a:endParaRPr>
          </a:p>
        </p:txBody>
      </p:sp>
      <p:pic>
        <p:nvPicPr>
          <p:cNvPr id="4098" name="Picture 2" descr="Main Home - Haybrook College Tru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097" y="5646031"/>
            <a:ext cx="1855732" cy="8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1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1430768"/>
            <a:ext cx="110803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0" i="0" dirty="0" smtClean="0">
                <a:solidFill>
                  <a:srgbClr val="000000"/>
                </a:solidFill>
                <a:effectLst/>
                <a:latin typeface="nobel"/>
              </a:rPr>
              <a:t> </a:t>
            </a:r>
            <a:r>
              <a:rPr lang="en-GB" sz="5400" b="1" i="0" dirty="0" smtClean="0">
                <a:solidFill>
                  <a:srgbClr val="00B0F0"/>
                </a:solidFill>
                <a:effectLst/>
                <a:latin typeface="nobel"/>
              </a:rPr>
              <a:t>What is an Apprenticeship?</a:t>
            </a:r>
          </a:p>
          <a:p>
            <a:pPr algn="ctr"/>
            <a:endParaRPr lang="en-GB" sz="7200" b="1" dirty="0">
              <a:solidFill>
                <a:srgbClr val="00B0F0"/>
              </a:solidFill>
              <a:latin typeface="nobel"/>
            </a:endParaRPr>
          </a:p>
          <a:p>
            <a:pPr algn="just"/>
            <a:r>
              <a:rPr lang="en-GB" sz="2800" b="0" i="0" dirty="0" smtClean="0">
                <a:solidFill>
                  <a:srgbClr val="000000"/>
                </a:solidFill>
                <a:effectLst/>
                <a:latin typeface="nobel"/>
              </a:rPr>
              <a:t>An apprenticeship is a paid job where the employee learns and gains valuable experiences.</a:t>
            </a:r>
          </a:p>
          <a:p>
            <a:pPr algn="just"/>
            <a:r>
              <a:rPr lang="en-GB" sz="2800" b="0" i="0" dirty="0" smtClean="0">
                <a:solidFill>
                  <a:srgbClr val="000000"/>
                </a:solidFill>
                <a:effectLst/>
                <a:latin typeface="nobel"/>
              </a:rPr>
              <a:t>Alongside on-the-job training, apprentices spend at least 20% of their working hours completing classroom-based learning with a college, university or training provider which leads to a nationally recognised qualification. </a:t>
            </a:r>
            <a:endParaRPr lang="en-GB" sz="2800" b="0" i="0" dirty="0">
              <a:solidFill>
                <a:srgbClr val="000000"/>
              </a:solidFill>
              <a:effectLst/>
              <a:latin typeface="nobel"/>
            </a:endParaRPr>
          </a:p>
        </p:txBody>
      </p:sp>
      <p:pic>
        <p:nvPicPr>
          <p:cNvPr id="3" name="Picture 2" descr="https://naw.appawards.co.uk/build/assets/naw-logo-30abe5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" y="228918"/>
            <a:ext cx="4936472" cy="8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in Home - Haybrook College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67" y="228918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5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qnJvnd2Jf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8645" y="707988"/>
            <a:ext cx="9767943" cy="5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c1aMLOelN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3654" y="573206"/>
            <a:ext cx="9122768" cy="5131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9357" y="5919295"/>
            <a:ext cx="6099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0" dirty="0" smtClean="0">
                <a:solidFill>
                  <a:srgbClr val="00B0F0"/>
                </a:solidFill>
                <a:effectLst/>
                <a:latin typeface="nobel"/>
              </a:rPr>
              <a:t>Apprentices Are Amazing Film</a:t>
            </a:r>
            <a:endParaRPr lang="en-GB" sz="3200" b="1" i="0" dirty="0">
              <a:solidFill>
                <a:srgbClr val="00B0F0"/>
              </a:solidFill>
              <a:effectLst/>
              <a:latin typeface="nobel"/>
            </a:endParaRPr>
          </a:p>
        </p:txBody>
      </p:sp>
    </p:spTree>
    <p:extLst>
      <p:ext uri="{BB962C8B-B14F-4D97-AF65-F5344CB8AC3E}">
        <p14:creationId xmlns:p14="http://schemas.microsoft.com/office/powerpoint/2010/main" val="249247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in Home - Haybrook College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21" y="346224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637" y="346224"/>
            <a:ext cx="615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B0F0"/>
                </a:solidFill>
                <a:latin typeface="nobel"/>
              </a:rPr>
              <a:t>Let’s play a Game…</a:t>
            </a:r>
            <a:endParaRPr lang="en-GB" sz="4800" b="1" dirty="0">
              <a:solidFill>
                <a:srgbClr val="00B0F0"/>
              </a:solidFill>
              <a:latin typeface="nobel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64" y="1660561"/>
            <a:ext cx="6801493" cy="3825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2436" y="5675776"/>
            <a:ext cx="559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Guess the Apprenticeship Quiz - Amazing Apprenticeships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1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886" y="2110601"/>
            <a:ext cx="94559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00B0F0"/>
                </a:solidFill>
                <a:latin typeface="nobel"/>
              </a:rPr>
              <a:t>Skills for Life </a:t>
            </a:r>
            <a:endParaRPr lang="en-GB" sz="11500" dirty="0">
              <a:solidFill>
                <a:srgbClr val="00B0F0"/>
              </a:solidFill>
              <a:latin typeface="nobel"/>
            </a:endParaRPr>
          </a:p>
        </p:txBody>
      </p:sp>
      <p:pic>
        <p:nvPicPr>
          <p:cNvPr id="3" name="Picture 2" descr="Main Home - Haybrook College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64" y="318929"/>
            <a:ext cx="3238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leridge Community College &gt; LEARNING &gt; Careers &gt; Skills Builder">
            <a:extLst>
              <a:ext uri="{FF2B5EF4-FFF2-40B4-BE49-F238E27FC236}">
                <a16:creationId xmlns:a16="http://schemas.microsoft.com/office/drawing/2014/main" id="{B5E373B9-A85D-DB9F-7671-EA3EAD0FB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1126"/>
            <a:ext cx="12192000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2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A55DB3-F109-9BC0-E33E-229B9DCAC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233686"/>
              </p:ext>
            </p:extLst>
          </p:nvPr>
        </p:nvGraphicFramePr>
        <p:xfrm>
          <a:off x="311971" y="408791"/>
          <a:ext cx="11553713" cy="552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8FE85-7118-4DDA-8A33-E1F16A94C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278FE85-7118-4DDA-8A33-E1F16A94C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390CEC-EBF3-444E-8F70-7889339DB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5390CEC-EBF3-444E-8F70-7889339DB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405D50-9092-48B7-AEE0-A5146DD6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9405D50-9092-48B7-AEE0-A5146DD6D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795907-A01C-4B8D-B370-8D994938C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A795907-A01C-4B8D-B370-8D994938C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53D5B655A514AB3C0176868BCB7FA" ma:contentTypeVersion="18" ma:contentTypeDescription="Create a new document." ma:contentTypeScope="" ma:versionID="d3748031df7b76fbc16c1c6efba69edb">
  <xsd:schema xmlns:xsd="http://www.w3.org/2001/XMLSchema" xmlns:xs="http://www.w3.org/2001/XMLSchema" xmlns:p="http://schemas.microsoft.com/office/2006/metadata/properties" xmlns:ns3="a44817b7-6597-4e45-bd53-b2e191bc3223" xmlns:ns4="1b6eb3f7-4387-4a4a-b82e-5a1f5e97e053" targetNamespace="http://schemas.microsoft.com/office/2006/metadata/properties" ma:root="true" ma:fieldsID="5a0ff81d8bf5ae4fde4f15b4143d4e73" ns3:_="" ns4:_="">
    <xsd:import namespace="a44817b7-6597-4e45-bd53-b2e191bc3223"/>
    <xsd:import namespace="1b6eb3f7-4387-4a4a-b82e-5a1f5e97e0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817b7-6597-4e45-bd53-b2e191bc3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eb3f7-4387-4a4a-b82e-5a1f5e97e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4817b7-6597-4e45-bd53-b2e191bc3223" xsi:nil="true"/>
  </documentManagement>
</p:properties>
</file>

<file path=customXml/itemProps1.xml><?xml version="1.0" encoding="utf-8"?>
<ds:datastoreItem xmlns:ds="http://schemas.openxmlformats.org/officeDocument/2006/customXml" ds:itemID="{AE39D44A-07BC-4B8A-875B-55E227D4A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4817b7-6597-4e45-bd53-b2e191bc3223"/>
    <ds:schemaRef ds:uri="1b6eb3f7-4387-4a4a-b82e-5a1f5e97e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2B488C-0295-45D7-A612-E32852C8E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1DE4A9-4D69-4C54-8884-2B9EA5FAF691}">
  <ds:schemaRefs>
    <ds:schemaRef ds:uri="http://purl.org/dc/terms/"/>
    <ds:schemaRef ds:uri="a44817b7-6597-4e45-bd53-b2e191bc3223"/>
    <ds:schemaRef ds:uri="1b6eb3f7-4387-4a4a-b82e-5a1f5e97e05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365</Words>
  <Application>Microsoft Office PowerPoint</Application>
  <PresentationFormat>Widescreen</PresentationFormat>
  <Paragraphs>47</Paragraphs>
  <Slides>22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nobel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Haybrook College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 Papali</dc:creator>
  <cp:lastModifiedBy>Niki Papali</cp:lastModifiedBy>
  <cp:revision>10</cp:revision>
  <dcterms:created xsi:type="dcterms:W3CDTF">2025-02-10T11:47:12Z</dcterms:created>
  <dcterms:modified xsi:type="dcterms:W3CDTF">2025-02-11T10:29:02Z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0x0101003FE53D5B655A514AB3C0176868BCB7FA</vt:lpwstr>
  </property>
</Properties>
</file>